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73" r:id="rId9"/>
    <p:sldId id="263" r:id="rId10"/>
    <p:sldId id="262" r:id="rId11"/>
    <p:sldId id="272" r:id="rId12"/>
    <p:sldId id="274" r:id="rId13"/>
    <p:sldId id="264" r:id="rId14"/>
    <p:sldId id="275" r:id="rId15"/>
    <p:sldId id="269" r:id="rId16"/>
    <p:sldId id="266" r:id="rId17"/>
    <p:sldId id="271" r:id="rId18"/>
    <p:sldId id="270" r:id="rId19"/>
    <p:sldId id="268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994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94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1982-7656-46EA-BBDD-5296957C6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41C2D-99C2-4D74-AA74-7FAF03738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F429E-55F3-4B81-9B1B-560B33020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14829-07F7-4F97-A481-C904A5910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D1B2-C01F-4176-8B7F-38D9D2032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96FE0-5D0B-4D66-B6B6-FE3F20517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81A7B-4FDF-441F-BE4E-DD9965FEF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D9ADD-6C78-4064-9AF0-92F05529C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835F5-0D3E-417A-B1A0-7FBD52EF8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E17A0-AC67-4435-AE28-4964D12F2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A7311-E9D1-4B25-BCA9-FAF8F6706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CF7732A-178B-477B-9367-7CE741261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Federalism</a:t>
            </a:r>
            <a:br>
              <a:rPr lang="en-US" dirty="0" smtClean="0"/>
            </a:br>
            <a:r>
              <a:rPr lang="en-US" dirty="0" smtClean="0"/>
              <a:t>Power is a Zero Sum Game!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Chapter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US-Federalism- HISTORY</a:t>
            </a:r>
            <a:endParaRPr 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Civil War</a:t>
            </a:r>
          </a:p>
          <a:p>
            <a:pPr lvl="1" eaLnBrk="1" hangingPunct="1">
              <a:defRPr/>
            </a:pPr>
            <a:r>
              <a:rPr lang="en-US" dirty="0" smtClean="0"/>
              <a:t>Reconstruction</a:t>
            </a:r>
          </a:p>
          <a:p>
            <a:pPr lvl="1" eaLnBrk="1" hangingPunct="1">
              <a:defRPr/>
            </a:pPr>
            <a:r>
              <a:rPr lang="en-US" dirty="0" smtClean="0"/>
              <a:t>Interstate Commerce</a:t>
            </a:r>
          </a:p>
          <a:p>
            <a:pPr lvl="1" eaLnBrk="1" hangingPunct="1">
              <a:defRPr/>
            </a:pPr>
            <a:r>
              <a:rPr lang="en-US" dirty="0" smtClean="0"/>
              <a:t>New Deal</a:t>
            </a:r>
          </a:p>
          <a:p>
            <a:pPr lvl="1" eaLnBrk="1" hangingPunct="1">
              <a:defRPr/>
            </a:pPr>
            <a:r>
              <a:rPr lang="en-US" dirty="0" smtClean="0"/>
              <a:t>Great Society</a:t>
            </a:r>
          </a:p>
          <a:p>
            <a:pPr lvl="1" eaLnBrk="1" hangingPunct="1">
              <a:defRPr/>
            </a:pPr>
            <a:r>
              <a:rPr lang="en-US" dirty="0" smtClean="0"/>
              <a:t>Devolution Revolution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3349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Important Historical Events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763000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Some reinterpretations of Federalism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Early Republic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Jefferson/Hamilton- Necessary and Proper Clause and 1</a:t>
            </a:r>
            <a:r>
              <a:rPr lang="en-US" sz="2000" baseline="30000" smtClean="0"/>
              <a:t>st</a:t>
            </a:r>
            <a:r>
              <a:rPr lang="en-US" sz="2000" smtClean="0"/>
              <a:t> Bank of US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How elastic is the elastic clause, especially when combined w/the Commerce Clause (Art. 1 S8)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Ky and Va. Resolutions, nullification crisis, what’s the power of the State?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Dual Federalism- limited role of the Central Govt.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Civil War- Greatly expanded Role of the Central Govt.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Concentration of power in the Central Govt.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Income Tax, Conscription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Morrill Land Grants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14</a:t>
            </a:r>
            <a:r>
              <a:rPr lang="en-US" sz="1800" baseline="30000" smtClean="0"/>
              <a:t>th</a:t>
            </a:r>
            <a:r>
              <a:rPr lang="en-US" sz="1800" smtClean="0"/>
              <a:t> Amendment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Industrialization 19</a:t>
            </a:r>
            <a:r>
              <a:rPr lang="en-US" sz="2400" baseline="30000" smtClean="0"/>
              <a:t>th</a:t>
            </a:r>
            <a:r>
              <a:rPr lang="en-US" sz="2400" smtClean="0"/>
              <a:t> Century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Interstate Commerce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Transcontinental Railroad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Need for Coordination- Commerce Department created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Progressive Period 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Demands for checks on Govt Power, enfranchise the “people”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Historical events cont’d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Mobilization for War- WWI-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Vast expansion of Federal role in the economy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Depression- New Deal-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Still limited role but beginning of acceptance of Fed Govt. as the mechanism to resolving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WWII- Enormous Mobilization requires centralization of </a:t>
            </a:r>
            <a:r>
              <a:rPr lang="en-US" sz="2400" dirty="0" smtClean="0"/>
              <a:t>power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1950’s-1970’s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Civil Rights Movement- Jim Crow Laws, Brown v. </a:t>
            </a:r>
            <a:r>
              <a:rPr lang="en-US" sz="2000" dirty="0" err="1" smtClean="0"/>
              <a:t>Bd</a:t>
            </a:r>
            <a:r>
              <a:rPr lang="en-US" sz="2000" dirty="0" smtClean="0"/>
              <a:t> of Ed. Involvement of Central Govt. , Women’s movement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Great Society- LBJ- War on Poverty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Environmental Movement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Devolution Revolution- Reagan 1980s movement attempt to reign in Central Govt., largely ineffective.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1994 Newt Gingrich’s Contract w/America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Post 9/11- Concentration of Power in the Fed. Govt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Health care reform?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Legislative Federalism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Industrial Age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Department of Agriculture,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Progressive Period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FDA , Income Tax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Dept. of Labor Dept. Commerce Created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Pre New Deal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Largely Picket Fence Federalism or Layer Cake Federalism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Post New Deal Conditions of Aid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Social Security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Grants in Aid (major growth since WWII)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Revenue Sharing (State’s like this!)- sometimes called Fiscal Federalism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533400"/>
            <a:ext cx="792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600" b="1" i="1">
                <a:latin typeface="Arial" charset="0"/>
              </a:rPr>
              <a:t>Every time Congress broadens its role, the Central Government gets bigger-</a:t>
            </a:r>
            <a:endParaRPr lang="en-US" sz="16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and More….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Great Society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Categorical Grants (Drinking Age and Highways) Dole Case (States don’t like this)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Marble Cake Federalism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Medicare/Medicaid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Dept. Housing and Urban Dev., (today HHS and Housing and Urban Dev.)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Devolution Revolution – 1980s- Reagan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Contract For America (1994) Newt Gingrich and Republican Revolution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Block Grants (Welfare Reform Act)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Regulatory Federalism- Mandates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Funded 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Unfunded (Congressional legislation to stop unfunded )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600" dirty="0" smtClean="0"/>
              <a:t>Example- Handicapped access in Public Schools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GWB and Post 9/11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Dept. Homeland Security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No Child Left Behind- Education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Obama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Medical </a:t>
            </a:r>
            <a:r>
              <a:rPr lang="en-US" sz="2000" dirty="0" smtClean="0"/>
              <a:t>Care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Commerce Clause- Federalism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Specific Legislation Passed via Commerce Clause combined w/Necessary and Proper Clause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Americans with Disability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Family and Medical Leave Act,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Water Quality Act,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Federal Highway Act,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Civil Rights Act of 1964, 1968,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Violence Against Women Act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Other types of Legislation expanding national role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Voter Rights Act of 1965,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Motor Voter Act 1990s,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2002 Voter Reform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Homeland Security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Part II - Courts</a:t>
            </a:r>
            <a:r>
              <a:rPr lang="en-US" sz="3200" smtClean="0"/>
              <a:t/>
            </a:r>
            <a:br>
              <a:rPr lang="en-US" sz="3200" smtClean="0"/>
            </a:br>
            <a:endParaRPr lang="en-US" sz="32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0"/>
            <a:ext cx="8305800" cy="3429000"/>
          </a:xfrm>
        </p:spPr>
        <p:txBody>
          <a:bodyPr/>
          <a:lstStyle/>
          <a:p>
            <a:pPr lvl="1"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z="2800" smtClean="0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28600" y="762000"/>
            <a:ext cx="8458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chemeClr val="tx2"/>
                </a:solidFill>
                <a:latin typeface="Arial" charset="0"/>
              </a:rPr>
              <a:t>-</a:t>
            </a:r>
            <a:r>
              <a:rPr lang="en-US" sz="2800">
                <a:solidFill>
                  <a:schemeClr val="tx2"/>
                </a:solidFill>
                <a:latin typeface="Arial" charset="0"/>
              </a:rPr>
              <a:t>Every time Supreme Court finds against a State law (eg.early 1900s State’s protect labor).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tx2"/>
                </a:solidFill>
                <a:latin typeface="Arial" charset="0"/>
              </a:rPr>
              <a:t>	-14</a:t>
            </a:r>
            <a:r>
              <a:rPr lang="en-US" sz="2800" baseline="30000">
                <a:solidFill>
                  <a:schemeClr val="tx2"/>
                </a:solidFill>
                <a:latin typeface="Arial" charset="0"/>
              </a:rPr>
              <a:t>th</a:t>
            </a:r>
            <a:r>
              <a:rPr lang="en-US" sz="2800">
                <a:solidFill>
                  <a:schemeClr val="tx2"/>
                </a:solidFill>
                <a:latin typeface="Arial" charset="0"/>
              </a:rPr>
              <a:t> Amendment –Due Process and Selective Incorporation of the Bill of Rights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tx2"/>
                </a:solidFill>
                <a:latin typeface="Arial" charset="0"/>
              </a:rPr>
              <a:t>	-Upholds a Federal law (Highway Act and driving and DWI).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tx2"/>
                </a:solidFill>
                <a:latin typeface="Arial" charset="0"/>
              </a:rPr>
              <a:t>	-Finds a “new right” (Contraceptives)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  <a:latin typeface="Arial" charset="0"/>
              </a:rPr>
              <a:t>The role of the Central/Federal  Govt. E</a:t>
            </a:r>
            <a:r>
              <a:rPr lang="en-US" sz="3600">
                <a:solidFill>
                  <a:schemeClr val="tx2"/>
                </a:solidFill>
                <a:latin typeface="Arial" charset="0"/>
              </a:rPr>
              <a:t>X</a:t>
            </a:r>
            <a:r>
              <a:rPr lang="en-US" sz="4000">
                <a:solidFill>
                  <a:schemeClr val="tx2"/>
                </a:solidFill>
                <a:latin typeface="Arial" charset="0"/>
              </a:rPr>
              <a:t>P</a:t>
            </a:r>
            <a:r>
              <a:rPr lang="en-US" sz="4400">
                <a:solidFill>
                  <a:schemeClr val="tx2"/>
                </a:solidFill>
                <a:latin typeface="Arial" charset="0"/>
              </a:rPr>
              <a:t>A</a:t>
            </a:r>
            <a:r>
              <a:rPr lang="en-US" sz="4800">
                <a:solidFill>
                  <a:schemeClr val="tx2"/>
                </a:solidFill>
                <a:latin typeface="Arial" charset="0"/>
              </a:rPr>
              <a:t>N</a:t>
            </a:r>
            <a:r>
              <a:rPr lang="en-US" sz="5400">
                <a:solidFill>
                  <a:schemeClr val="tx2"/>
                </a:solidFill>
                <a:latin typeface="Arial" charset="0"/>
              </a:rPr>
              <a:t>D</a:t>
            </a:r>
            <a:r>
              <a:rPr lang="en-US" sz="7200">
                <a:solidFill>
                  <a:schemeClr val="tx2"/>
                </a:solidFill>
                <a:latin typeface="Arial" charset="0"/>
              </a:rPr>
              <a:t>S</a:t>
            </a:r>
            <a:r>
              <a:rPr lang="en-US" sz="3200">
                <a:solidFill>
                  <a:schemeClr val="tx2"/>
                </a:solidFill>
                <a:latin typeface="Arial" charset="0"/>
              </a:rPr>
              <a:t>!!!!!</a:t>
            </a:r>
            <a:endParaRPr lang="en-US" sz="28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Marshall to New Deal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Marshall, (Advances Federalism</a:t>
            </a:r>
            <a:r>
              <a:rPr lang="en-US" sz="1600" dirty="0" smtClean="0"/>
              <a:t>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McCullough v. Maryland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Gibbons v. Ogden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Taney (Advances States-Rights)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err="1" smtClean="0"/>
              <a:t>Dred</a:t>
            </a:r>
            <a:r>
              <a:rPr lang="en-US" sz="1600" dirty="0" smtClean="0"/>
              <a:t> </a:t>
            </a:r>
            <a:r>
              <a:rPr lang="en-US" sz="1600" dirty="0" smtClean="0"/>
              <a:t>Scott (invalidates Missouri Compromise passed by Congress)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14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Amendment Passed (20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Century expands rights)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Extends Bill of Rights to the States, Due Process Clause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Equal Protection Clause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Post Civil War Reconstruction Cases</a:t>
            </a:r>
            <a:r>
              <a:rPr lang="en-US" sz="1600" dirty="0" smtClean="0"/>
              <a:t> (Advances State Rights)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400" dirty="0" smtClean="0"/>
              <a:t>Early Civil Rights Acts declared unconstitutional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Early 1900s</a:t>
            </a:r>
            <a:r>
              <a:rPr lang="en-US" sz="1600" dirty="0" smtClean="0"/>
              <a:t> (Mixed Results)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Court strikes down State Laws limiting, upholds rights in special circumstances cases (Mueller v. Oregon) Women and Minor Working conditions </a:t>
            </a:r>
            <a:r>
              <a:rPr lang="en-US" sz="1600" i="1" dirty="0" smtClean="0"/>
              <a:t>officials.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err="1" smtClean="0"/>
              <a:t>Lochner</a:t>
            </a:r>
            <a:r>
              <a:rPr lang="en-US" sz="1600" dirty="0" smtClean="0"/>
              <a:t> v. New York, struck down State Law</a:t>
            </a:r>
            <a:endParaRPr lang="en-US" sz="1600" i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Swift and Company v. United States, 196 U.S. 375 (1905) early Commerce Clause case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Grandfather Clause (see Jim Crow) found unconstitutional (LIMITS STATE POWER)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smtClean="0"/>
              <a:t>Initial New Deal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err="1" smtClean="0"/>
              <a:t>Schecter</a:t>
            </a:r>
            <a:r>
              <a:rPr lang="en-US" sz="1600" dirty="0" smtClean="0"/>
              <a:t> Poultry- Right of the State to interfere w/Contracts- Held Unconstitutional (LIMITS STATE POWER)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New Deal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NLRB case signals beginning of acceptance of New Deal by Court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1954 to 1986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b="1" dirty="0" smtClean="0"/>
              <a:t>Warren Court- Expansion of “rights”</a:t>
            </a:r>
          </a:p>
          <a:p>
            <a:pPr lvl="1" eaLnBrk="1" hangingPunct="1">
              <a:defRPr/>
            </a:pPr>
            <a:r>
              <a:rPr lang="en-US" sz="2000" dirty="0" smtClean="0"/>
              <a:t>Advancement of Civil liberties/Civil Rights</a:t>
            </a:r>
          </a:p>
          <a:p>
            <a:pPr lvl="2" eaLnBrk="1" hangingPunct="1">
              <a:defRPr/>
            </a:pPr>
            <a:r>
              <a:rPr lang="en-US" sz="2000" dirty="0" smtClean="0"/>
              <a:t>Brown v. Bd. Of Ed.- largely ended Jim Crow laws</a:t>
            </a:r>
          </a:p>
          <a:p>
            <a:pPr lvl="2" eaLnBrk="1" hangingPunct="1">
              <a:defRPr/>
            </a:pPr>
            <a:r>
              <a:rPr lang="en-US" sz="2000" dirty="0" smtClean="0"/>
              <a:t>Heart of Atlanta- upheld Civil Rights Act of 1964</a:t>
            </a:r>
          </a:p>
          <a:p>
            <a:pPr lvl="2" eaLnBrk="1" hangingPunct="1">
              <a:defRPr/>
            </a:pPr>
            <a:r>
              <a:rPr lang="en-US" sz="2000" dirty="0" smtClean="0"/>
              <a:t>Griswold v. Connecticut (Right of Privacy-Contraceptives)</a:t>
            </a:r>
          </a:p>
          <a:p>
            <a:pPr lvl="2" eaLnBrk="1" hangingPunct="1">
              <a:defRPr/>
            </a:pPr>
            <a:r>
              <a:rPr lang="en-US" sz="2000" dirty="0" smtClean="0"/>
              <a:t>Swann (Election laws)- Proportional representation- No </a:t>
            </a:r>
            <a:r>
              <a:rPr lang="en-US" sz="2000" dirty="0" err="1" smtClean="0"/>
              <a:t>Malapportionment</a:t>
            </a:r>
            <a:endParaRPr lang="en-US" sz="2000" dirty="0" smtClean="0"/>
          </a:p>
          <a:p>
            <a:pPr lvl="2" eaLnBrk="1" hangingPunct="1">
              <a:defRPr/>
            </a:pPr>
            <a:r>
              <a:rPr lang="en-US" sz="2000" dirty="0" smtClean="0"/>
              <a:t>Criminal Rights- Miranda, </a:t>
            </a:r>
            <a:r>
              <a:rPr lang="en-US" sz="2000" dirty="0" err="1" smtClean="0"/>
              <a:t>Mapp</a:t>
            </a:r>
            <a:r>
              <a:rPr lang="en-US" sz="2000" dirty="0" smtClean="0"/>
              <a:t>, - </a:t>
            </a:r>
          </a:p>
          <a:p>
            <a:pPr lvl="2" eaLnBrk="1" hangingPunct="1">
              <a:defRPr/>
            </a:pPr>
            <a:r>
              <a:rPr lang="en-US" sz="2000" dirty="0" smtClean="0"/>
              <a:t>Religion- Lemon case</a:t>
            </a:r>
          </a:p>
          <a:p>
            <a:pPr eaLnBrk="1" hangingPunct="1">
              <a:defRPr/>
            </a:pPr>
            <a:r>
              <a:rPr lang="en-US" sz="2800" b="1" dirty="0" smtClean="0"/>
              <a:t>Burger Court</a:t>
            </a:r>
          </a:p>
          <a:p>
            <a:pPr lvl="1" eaLnBrk="1" hangingPunct="1">
              <a:defRPr/>
            </a:pPr>
            <a:r>
              <a:rPr lang="en-US" sz="2400" dirty="0" smtClean="0"/>
              <a:t>Roe v. Wade (extends Right of Privacy to Abortion)</a:t>
            </a:r>
          </a:p>
          <a:p>
            <a:pPr lvl="1" eaLnBrk="1" hangingPunct="1">
              <a:buFontTx/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153400" cy="7159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/>
              <a:t>Rehnquist Court- 1986-2005</a:t>
            </a:r>
            <a:br>
              <a:rPr lang="en-US" sz="3600" b="1" smtClean="0"/>
            </a:br>
            <a:r>
              <a:rPr lang="en-US" sz="3600" b="1" smtClean="0"/>
              <a:t>Roberts Court 2006-present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153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Mixed Record, Devolution Revolution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S. Dakota v. Dole and Garcia (1980s cases extending Federal- Extended Central Govt. (Categorical Grant)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Gun registration and the Brady Bill, Guns in School(</a:t>
            </a:r>
            <a:r>
              <a:rPr lang="en-US" sz="2000" dirty="0" err="1" smtClean="0"/>
              <a:t>Printz</a:t>
            </a:r>
            <a:r>
              <a:rPr lang="en-US" sz="2000" dirty="0" smtClean="0"/>
              <a:t>)- struck down- Limited Central </a:t>
            </a:r>
            <a:r>
              <a:rPr lang="en-US" sz="2000" dirty="0" err="1" smtClean="0"/>
              <a:t>Govt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Domestic Violence Act- (Morrison) struck down- Limited Central </a:t>
            </a:r>
            <a:r>
              <a:rPr lang="en-US" sz="2000" dirty="0" err="1" smtClean="0"/>
              <a:t>Govt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Amer. w/Disability Act- upheld- upheld-Extended Central </a:t>
            </a:r>
            <a:r>
              <a:rPr lang="en-US" sz="2000" dirty="0" err="1" smtClean="0"/>
              <a:t>Govt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Family and Medical Leave Act (</a:t>
            </a:r>
            <a:r>
              <a:rPr lang="en-US" sz="2000" dirty="0" err="1" smtClean="0"/>
              <a:t>Hibbs</a:t>
            </a:r>
            <a:r>
              <a:rPr lang="en-US" sz="2000" dirty="0" smtClean="0"/>
              <a:t> v Nevada) upheld- extended Central </a:t>
            </a:r>
            <a:r>
              <a:rPr lang="en-US" sz="2000" dirty="0" err="1" smtClean="0"/>
              <a:t>Govt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</a:t>
            </a:r>
            <a:r>
              <a:rPr lang="en-US" dirty="0" smtClean="0"/>
              <a:t>Government- Unitary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Unitary- Central Government Rules over everything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EG, France, England, Turkey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No provincial/State Govt.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Same laws throughout the Country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Practical Difference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mtClean="0"/>
              <a:t>Teachers apply to Paris or London for a job in Nice or York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mtClean="0"/>
              <a:t>Gun laws throughout the country are the same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mtClean="0"/>
              <a:t>One Bar Exam for Lawyers, One Med Exam for Doctors one drivers license exam for everyone</a:t>
            </a:r>
          </a:p>
          <a:p>
            <a:pPr lvl="3" eaLnBrk="1" hangingPunct="1">
              <a:lnSpc>
                <a:spcPct val="90000"/>
              </a:lnSpc>
              <a:defRPr/>
            </a:pPr>
            <a:endParaRPr lang="en-US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smtClean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914400" y="1752600"/>
            <a:ext cx="7391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80000"/>
              </a:lnSpc>
            </a:pPr>
            <a:r>
              <a:rPr lang="en-US" sz="2000" b="1" dirty="0"/>
              <a:t>Bush v. Gore- </a:t>
            </a:r>
            <a:r>
              <a:rPr lang="en-US" sz="2000" dirty="0"/>
              <a:t>Extended Central Govt. on voting rights</a:t>
            </a:r>
          </a:p>
          <a:p>
            <a:pPr lvl="1">
              <a:lnSpc>
                <a:spcPct val="80000"/>
              </a:lnSpc>
            </a:pP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Lawrence v. Texas- </a:t>
            </a:r>
            <a:r>
              <a:rPr lang="en-US" sz="2000" dirty="0"/>
              <a:t>privacy rights (extended to sexual conduct of consenting adults</a:t>
            </a:r>
            <a:r>
              <a:rPr lang="en-US" sz="2000" dirty="0" smtClean="0"/>
              <a:t>)- State’s can’t legislate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Execution of Mentally Retarded persons- </a:t>
            </a:r>
            <a:r>
              <a:rPr lang="en-US" sz="2000" dirty="0" smtClean="0"/>
              <a:t>banned- State’s inhibited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Execution of Minors </a:t>
            </a:r>
            <a:r>
              <a:rPr lang="en-US" sz="2000" dirty="0"/>
              <a:t>– banned extended CG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??? Life sentences w/out parole for Juveniles---on the Court docket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DC GUN LAWS- </a:t>
            </a:r>
            <a:r>
              <a:rPr lang="en-US" sz="2000" dirty="0"/>
              <a:t>Court for the 1</a:t>
            </a:r>
            <a:r>
              <a:rPr lang="en-US" sz="2000" baseline="30000" dirty="0"/>
              <a:t>st</a:t>
            </a:r>
            <a:r>
              <a:rPr lang="en-US" sz="2000" dirty="0"/>
              <a:t> time clearly states Gun’s are a personal right- strikes down DC law</a:t>
            </a:r>
            <a:r>
              <a:rPr lang="en-US" sz="2000" dirty="0" smtClean="0"/>
              <a:t>.- “Fundamental Right”?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2010! Court reverses 100 years of precedent- wipes out restrictions on Corporate (and union) $$$ on political issues- -nullifies 20+ State laws restricting Corporations (and union) </a:t>
            </a:r>
            <a:r>
              <a:rPr lang="en-US" sz="2000" b="1" dirty="0" smtClean="0"/>
              <a:t>$$$- </a:t>
            </a:r>
            <a:r>
              <a:rPr lang="en-US" sz="2000" b="1" smtClean="0"/>
              <a:t>“Fundamental right?”</a:t>
            </a:r>
            <a:endParaRPr lang="en-US" sz="2000" b="1" dirty="0"/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371600" y="304800"/>
            <a:ext cx="6629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AND MORE AND MORE AND MORE---Where will the Supreme Court go from here?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Federal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Powers are allocated between Central Govt. and Provincial or State Govt.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EG- Canada, US, Germany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Often a Constitution sets forth the respective roles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Central Government has power on a set # issues, State Govt. on others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US Central Govt. prevails (Supremacy Clause) on all issues where the Constitution empowers the Central Govt. (</a:t>
            </a:r>
            <a:r>
              <a:rPr lang="en-US" sz="1800" dirty="0" err="1" smtClean="0"/>
              <a:t>ie</a:t>
            </a:r>
            <a:r>
              <a:rPr lang="en-US" sz="1800" dirty="0" smtClean="0"/>
              <a:t>. Marijuana laws v. Assisted Suicide laws)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Practical Difference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 Some national laws but most laws are State or Provincial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dirty="0" smtClean="0"/>
              <a:t> Many Governments each with their own rules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600" dirty="0" smtClean="0"/>
              <a:t>Practice law in another State requires passing another Bar exam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600" dirty="0" smtClean="0"/>
              <a:t>Gun laws can be quite different from State to State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600" dirty="0" smtClean="0"/>
              <a:t>Can lead to a “least common denominator” problem, especially on expensive issues, such as environmental laws or worker protection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600" dirty="0" smtClean="0"/>
              <a:t>Jim Crow laws</a:t>
            </a:r>
          </a:p>
          <a:p>
            <a:pPr lvl="3" eaLnBrk="1" hangingPunct="1">
              <a:lnSpc>
                <a:spcPct val="80000"/>
              </a:lnSpc>
              <a:buFontTx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80000"/>
              </a:lnSpc>
              <a:defRPr/>
            </a:pPr>
            <a:endParaRPr lang="en-US" sz="1800" dirty="0" smtClean="0"/>
          </a:p>
          <a:p>
            <a:pPr lvl="2" eaLnBrk="1" hangingPunct="1">
              <a:lnSpc>
                <a:spcPct val="80000"/>
              </a:lnSpc>
              <a:defRPr/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Confederate System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Central govt. power is only what the State/Provincial Govt. is willing to </a:t>
            </a:r>
            <a:r>
              <a:rPr lang="en-US" sz="2000" dirty="0" smtClean="0"/>
              <a:t>cede.  </a:t>
            </a:r>
            <a:r>
              <a:rPr lang="en-US" sz="2000" dirty="0" smtClean="0"/>
              <a:t>Little to no means of </a:t>
            </a:r>
            <a:r>
              <a:rPr lang="en-US" sz="2000" dirty="0" smtClean="0"/>
              <a:t>enforcement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 smtClean="0"/>
              <a:t>EG U.N., Articles of Confederation, other IGOs. 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600" dirty="0" smtClean="0"/>
              <a:t>Central Government has no direct relationship w/people (individuals)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600" dirty="0" smtClean="0"/>
              <a:t>State/Provincial Governments can not be forced to do something</a:t>
            </a:r>
            <a:r>
              <a:rPr lang="en-US" sz="1600" dirty="0" smtClean="0"/>
              <a:t>.</a:t>
            </a:r>
          </a:p>
          <a:p>
            <a:pPr lvl="2" eaLnBrk="1" hangingPunct="1">
              <a:lnSpc>
                <a:spcPct val="80000"/>
              </a:lnSpc>
              <a:buNone/>
              <a:defRPr/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 smtClean="0"/>
              <a:t>Practical Difference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600" dirty="0" smtClean="0"/>
              <a:t>No National laws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600" dirty="0" smtClean="0"/>
              <a:t>Each State is sovereign to itself, can discriminate against other State and act unilaterally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400" dirty="0" smtClean="0"/>
              <a:t>US goes to War in Iraq, 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400" dirty="0" smtClean="0"/>
              <a:t>USSR enters Afghanistan (1979), Czechoslovakia (1968), Hungary (1956)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400" dirty="0" smtClean="0"/>
              <a:t>Human Rights violations go largely unchecked</a:t>
            </a:r>
          </a:p>
          <a:p>
            <a:pPr lvl="4" eaLnBrk="1" hangingPunct="1">
              <a:lnSpc>
                <a:spcPct val="80000"/>
              </a:lnSpc>
              <a:defRPr/>
            </a:pPr>
            <a:r>
              <a:rPr lang="en-US" sz="1400" dirty="0" err="1" smtClean="0"/>
              <a:t>Dafur</a:t>
            </a:r>
            <a:r>
              <a:rPr lang="en-US" sz="1400" dirty="0" smtClean="0"/>
              <a:t>, China Saudi Arabia, Burma, Zimbabwe, Iran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400" dirty="0" smtClean="0"/>
              <a:t>Countries fail or refuse to pay dues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1400" dirty="0" smtClean="0"/>
              <a:t>Articles of Confederation</a:t>
            </a:r>
          </a:p>
          <a:p>
            <a:pPr lvl="4" eaLnBrk="1" hangingPunct="1">
              <a:lnSpc>
                <a:spcPct val="80000"/>
              </a:lnSpc>
              <a:defRPr/>
            </a:pPr>
            <a:r>
              <a:rPr lang="en-US" sz="1400" dirty="0" smtClean="0"/>
              <a:t>See Constitution and Articles of Confederation outline</a:t>
            </a:r>
          </a:p>
          <a:p>
            <a:pPr lvl="4" eaLnBrk="1" hangingPunct="1">
              <a:lnSpc>
                <a:spcPct val="80000"/>
              </a:lnSpc>
              <a:defRPr/>
            </a:pPr>
            <a:endParaRPr lang="en-US" sz="1400" dirty="0" smtClean="0"/>
          </a:p>
          <a:p>
            <a:pPr lvl="3" eaLnBrk="1" hangingPunct="1">
              <a:lnSpc>
                <a:spcPct val="80000"/>
              </a:lnSpc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Positives of Strong Central Govt.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Coordination of Resources</a:t>
            </a:r>
          </a:p>
          <a:p>
            <a:pPr eaLnBrk="1" hangingPunct="1">
              <a:defRPr/>
            </a:pPr>
            <a:r>
              <a:rPr lang="en-US" dirty="0" smtClean="0"/>
              <a:t>Uniform treatment of citizens throughout country</a:t>
            </a:r>
          </a:p>
          <a:p>
            <a:pPr eaLnBrk="1" hangingPunct="1">
              <a:defRPr/>
            </a:pPr>
            <a:r>
              <a:rPr lang="en-US" dirty="0" smtClean="0"/>
              <a:t>Positive Spillover effects, few negative spillover effects, economies of scale</a:t>
            </a:r>
          </a:p>
          <a:p>
            <a:pPr eaLnBrk="1" hangingPunct="1">
              <a:defRPr/>
            </a:pPr>
            <a:r>
              <a:rPr lang="en-US" dirty="0" smtClean="0"/>
              <a:t>Easier to raise taxes</a:t>
            </a:r>
          </a:p>
          <a:p>
            <a:pPr eaLnBrk="1" hangingPunct="1">
              <a:defRPr/>
            </a:pPr>
            <a:r>
              <a:rPr lang="en-US" dirty="0" smtClean="0"/>
              <a:t>Expertise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Positives of Federalism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953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-More governments at many levels allow people to have </a:t>
            </a:r>
            <a:r>
              <a:rPr lang="en-US" i="1" dirty="0" smtClean="0"/>
              <a:t>more representation </a:t>
            </a:r>
            <a:r>
              <a:rPr lang="en-US" dirty="0" smtClean="0"/>
              <a:t>and also take part in political affairs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-</a:t>
            </a:r>
            <a:r>
              <a:rPr lang="en-US" i="1" dirty="0" smtClean="0"/>
              <a:t>Laboratories of Experiments</a:t>
            </a:r>
            <a:r>
              <a:rPr lang="en-US" dirty="0" smtClean="0"/>
              <a:t>, one size doesn’t always fit everyone.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-States/Provinces laws/organization can reflect </a:t>
            </a:r>
            <a:r>
              <a:rPr lang="en-US" i="1" dirty="0" smtClean="0"/>
              <a:t>cultural idiosyncrasies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-</a:t>
            </a:r>
            <a:r>
              <a:rPr lang="en-US" i="1" dirty="0" smtClean="0"/>
              <a:t>Diffusion of Power </a:t>
            </a:r>
            <a:r>
              <a:rPr lang="en-US" dirty="0" smtClean="0"/>
              <a:t>means less likely to have a tyrannical govt.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Negatives Federalism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Where’s the line is drawn between Central and State Govt. power?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Lowest Common Denominator problem,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States aggressively compete and lower standards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More opportunities for corruption to take place, often at the local level (not always…see Jack Abramoff)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States often have less expertise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Confusion on laws, as people move from one State to another, remember ignorance of the law is no excuse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Cultural idiosyncrasies  may include racism et. Al.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Taxes at every level, little economies of scale, lots of </a:t>
            </a:r>
            <a:r>
              <a:rPr lang="en-US" sz="2400" dirty="0" err="1" smtClean="0"/>
              <a:t>repitition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States can’t have budget deficits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Historical State Role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Police and enforcement of Crime</a:t>
            </a:r>
          </a:p>
          <a:p>
            <a:pPr eaLnBrk="1" hangingPunct="1">
              <a:defRPr/>
            </a:pPr>
            <a:r>
              <a:rPr lang="en-US" dirty="0" smtClean="0"/>
              <a:t>Property- Zoning laws etc..</a:t>
            </a:r>
          </a:p>
          <a:p>
            <a:pPr eaLnBrk="1" hangingPunct="1">
              <a:defRPr/>
            </a:pPr>
            <a:r>
              <a:rPr lang="en-US" dirty="0" smtClean="0"/>
              <a:t>Health</a:t>
            </a:r>
          </a:p>
          <a:p>
            <a:pPr eaLnBrk="1" hangingPunct="1">
              <a:defRPr/>
            </a:pPr>
            <a:r>
              <a:rPr lang="en-US" dirty="0" smtClean="0"/>
              <a:t>Education- Schools</a:t>
            </a:r>
          </a:p>
          <a:p>
            <a:pPr eaLnBrk="1" hangingPunct="1">
              <a:defRPr/>
            </a:pPr>
            <a:r>
              <a:rPr lang="en-US" dirty="0" smtClean="0"/>
              <a:t>Morality- Obscenity </a:t>
            </a:r>
            <a:r>
              <a:rPr lang="en-US" dirty="0" smtClean="0"/>
              <a:t>Standards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Think -what types of activities does it seem the Town of Darien has a significant effect upon?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Important Constitutional Provisions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Supremacy Clause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Full Faith and Credit Clause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Commerce Clause and other Enumerated Powers (art. 1 S8)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Necessary and Proper Clause and other Implied Powers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Privileges and Immunities Clause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Concurrent Powers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Amendment- </a:t>
            </a:r>
            <a:r>
              <a:rPr lang="en-US" sz="2400" dirty="0" err="1" smtClean="0"/>
              <a:t>Unenumerated</a:t>
            </a:r>
            <a:r>
              <a:rPr lang="en-US" sz="2400" dirty="0" smtClean="0"/>
              <a:t> Rights </a:t>
            </a:r>
            <a:r>
              <a:rPr lang="en-US" sz="2400" dirty="0" smtClean="0"/>
              <a:t>protected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Amendment- Reserve Clause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11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Amendment- Limits on lawsuits against States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Amendment- Due Process and Equal Protection Clause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“Judicial Review”? Not in Constitution but has played a huge role, -inferred into 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4352</TotalTime>
  <Words>1553</Words>
  <Application>Microsoft Office PowerPoint</Application>
  <PresentationFormat>On-screen Show (4:3)</PresentationFormat>
  <Paragraphs>235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Tahoma</vt:lpstr>
      <vt:lpstr>Arial</vt:lpstr>
      <vt:lpstr>Wingdings</vt:lpstr>
      <vt:lpstr>Calibri</vt:lpstr>
      <vt:lpstr>Slit</vt:lpstr>
      <vt:lpstr>Federalism Power is a Zero Sum Game!</vt:lpstr>
      <vt:lpstr>Forms of Government- Unitary</vt:lpstr>
      <vt:lpstr>Federal</vt:lpstr>
      <vt:lpstr>Confederate System</vt:lpstr>
      <vt:lpstr>Positives of Strong Central Govt.</vt:lpstr>
      <vt:lpstr>Positives of Federalism</vt:lpstr>
      <vt:lpstr>Negatives Federalism</vt:lpstr>
      <vt:lpstr>Historical State Role</vt:lpstr>
      <vt:lpstr>Important Constitutional Provisions</vt:lpstr>
      <vt:lpstr>US-Federalism- HISTORY</vt:lpstr>
      <vt:lpstr>Important Historical Events </vt:lpstr>
      <vt:lpstr>Historical events cont’d</vt:lpstr>
      <vt:lpstr>Legislative Federalism</vt:lpstr>
      <vt:lpstr>and More….</vt:lpstr>
      <vt:lpstr>Commerce Clause- Federalism</vt:lpstr>
      <vt:lpstr>Part II - Courts </vt:lpstr>
      <vt:lpstr>Marshall to New Deal</vt:lpstr>
      <vt:lpstr>1954 to 1986</vt:lpstr>
      <vt:lpstr>Rehnquist Court- 1986-2005 Roberts Court 2006-present</vt:lpstr>
      <vt:lpstr>Slide 20</vt:lpstr>
    </vt:vector>
  </TitlesOfParts>
  <Company>Darien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Federalism</dc:title>
  <dc:creator>Darien Public Schools</dc:creator>
  <cp:lastModifiedBy>Administrator</cp:lastModifiedBy>
  <cp:revision>31</cp:revision>
  <dcterms:created xsi:type="dcterms:W3CDTF">2006-02-02T16:44:23Z</dcterms:created>
  <dcterms:modified xsi:type="dcterms:W3CDTF">2011-02-08T13:24:57Z</dcterms:modified>
</cp:coreProperties>
</file>